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62BED7F-0F3D-4023-AA6F-126AA1EDED3E}"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281139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2BED7F-0F3D-4023-AA6F-126AA1EDED3E}"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705748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2BED7F-0F3D-4023-AA6F-126AA1EDED3E}"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1364291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2BED7F-0F3D-4023-AA6F-126AA1EDED3E}"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3406912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2BED7F-0F3D-4023-AA6F-126AA1EDED3E}"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3286690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62BED7F-0F3D-4023-AA6F-126AA1EDED3E}"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375824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62BED7F-0F3D-4023-AA6F-126AA1EDED3E}" type="datetimeFigureOut">
              <a:rPr lang="en-GB" smtClean="0"/>
              <a:t>07/10/2022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3630318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62BED7F-0F3D-4023-AA6F-126AA1EDED3E}" type="datetimeFigureOut">
              <a:rPr lang="en-GB" smtClean="0"/>
              <a:t>07/10/2022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3437863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BED7F-0F3D-4023-AA6F-126AA1EDED3E}" type="datetimeFigureOut">
              <a:rPr lang="en-GB" smtClean="0"/>
              <a:t>07/10/2022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398322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2BED7F-0F3D-4023-AA6F-126AA1EDED3E}"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3127761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2BED7F-0F3D-4023-AA6F-126AA1EDED3E}"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0A6DAD-4F8D-4A13-8CD1-D52CD6C466BB}" type="slidenum">
              <a:rPr lang="en-GB" smtClean="0"/>
              <a:t>‹#›</a:t>
            </a:fld>
            <a:endParaRPr lang="en-GB"/>
          </a:p>
        </p:txBody>
      </p:sp>
    </p:spTree>
    <p:extLst>
      <p:ext uri="{BB962C8B-B14F-4D97-AF65-F5344CB8AC3E}">
        <p14:creationId xmlns:p14="http://schemas.microsoft.com/office/powerpoint/2010/main" val="346570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BED7F-0F3D-4023-AA6F-126AA1EDED3E}" type="datetimeFigureOut">
              <a:rPr lang="en-GB" smtClean="0"/>
              <a:t>07/10/2022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A6DAD-4F8D-4A13-8CD1-D52CD6C466BB}" type="slidenum">
              <a:rPr lang="en-GB" smtClean="0"/>
              <a:t>‹#›</a:t>
            </a:fld>
            <a:endParaRPr lang="en-GB"/>
          </a:p>
        </p:txBody>
      </p:sp>
    </p:spTree>
    <p:extLst>
      <p:ext uri="{BB962C8B-B14F-4D97-AF65-F5344CB8AC3E}">
        <p14:creationId xmlns:p14="http://schemas.microsoft.com/office/powerpoint/2010/main" val="1604080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692" y="80251"/>
            <a:ext cx="1158826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SCHOOL ATTENDANCE MATTERS: A PARENT’S GUIDE</a:t>
            </a:r>
          </a:p>
        </p:txBody>
      </p:sp>
      <p:sp>
        <p:nvSpPr>
          <p:cNvPr id="4" name="Rectangle 3"/>
          <p:cNvSpPr/>
          <p:nvPr/>
        </p:nvSpPr>
        <p:spPr>
          <a:xfrm>
            <a:off x="99646" y="726582"/>
            <a:ext cx="7719886" cy="6124754"/>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Good </a:t>
            </a: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attendance at school is important to allow a young person to fulfil their </a:t>
            </a: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potential. School </a:t>
            </a: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is where they learn, have fun, gain qualifications, develop new skills, build confidence and self-esteem.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Young people who regularly miss school without good reason are missing out on all of this and are likely to become isolated from their friends and underachieve. </a:t>
            </a:r>
            <a:endPar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Making </a:t>
            </a: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sure your child goes to school is your legal responsibility</a:t>
            </a: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a:t>
            </a: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At Wallace, once a child’s attendance drops </a:t>
            </a:r>
            <a:r>
              <a:rPr kumimoji="0" lang="en-GB" sz="14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below </a:t>
            </a:r>
            <a:r>
              <a:rPr kumimoji="0" lang="en-GB" sz="1400" b="1"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95% </a:t>
            </a: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then it becomes a concern as learning is being lost. At this stage your child’s Head of Year will write to you identifying the concern and invite you in to school to discuss the issue and offer support.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At </a:t>
            </a:r>
            <a:r>
              <a:rPr kumimoji="0" lang="en-GB" sz="1400" b="1"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85</a:t>
            </a:r>
            <a:r>
              <a:rPr kumimoji="0" lang="en-GB" sz="14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a:t>
            </a: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then your child’s absence from school has become </a:t>
            </a: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a persistent </a:t>
            </a: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problem. At this stage we have a duty of care to report the absence of any pupil to EA’s Educational Welfare Service for support.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An Attendance Review Panel will deal with persistent absenteeism </a:t>
            </a:r>
            <a:r>
              <a:rPr kumimoji="0" lang="en-GB" sz="1400" b="1"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below 80%.</a:t>
            </a:r>
          </a:p>
        </p:txBody>
      </p:sp>
      <p:pic>
        <p:nvPicPr>
          <p:cNvPr id="5" name="Picture 4"/>
          <p:cNvPicPr>
            <a:picLocks noChangeAspect="1"/>
          </p:cNvPicPr>
          <p:nvPr/>
        </p:nvPicPr>
        <p:blipFill rotWithShape="1">
          <a:blip r:embed="rId2"/>
          <a:srcRect l="28303" t="13133" r="40900" b="21167"/>
          <a:stretch/>
        </p:blipFill>
        <p:spPr>
          <a:xfrm>
            <a:off x="7789985" y="840882"/>
            <a:ext cx="4402015" cy="5902818"/>
          </a:xfrm>
          <a:prstGeom prst="rect">
            <a:avLst/>
          </a:prstGeom>
        </p:spPr>
      </p:pic>
      <p:sp>
        <p:nvSpPr>
          <p:cNvPr id="6" name="Rectangle 5"/>
          <p:cNvSpPr/>
          <p:nvPr/>
        </p:nvSpPr>
        <p:spPr>
          <a:xfrm>
            <a:off x="226315" y="4529149"/>
            <a:ext cx="7563670" cy="2161797"/>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p:cNvSpPr/>
          <p:nvPr/>
        </p:nvSpPr>
        <p:spPr>
          <a:xfrm>
            <a:off x="322145" y="2126382"/>
            <a:ext cx="7467840" cy="1877437"/>
          </a:xfrm>
          <a:prstGeom prst="rect">
            <a:avLst/>
          </a:prstGeom>
          <a:solidFill>
            <a:schemeClr val="accent4">
              <a:lumMod val="20000"/>
              <a:lumOff val="80000"/>
            </a:schemeClr>
          </a:solidFill>
          <a:ln>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WHAT TO DO IF MY CHILD IS ABSENT?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Always </a:t>
            </a: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inform the school if your child is </a:t>
            </a: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absent.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Contact us as soon as possible on the first day of absence.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C</a:t>
            </a: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omplete the </a:t>
            </a: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digital online absence reporting </a:t>
            </a: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form on the website explaining the absence on the first and subsequent days of absence.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Always inform your child’s Head of Year of any problems or difficulties as soon as they arise so staff can help and be supportive.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Support the school </a:t>
            </a:r>
            <a:r>
              <a:rPr kumimoji="0" lang="en-GB" sz="1400" b="0" i="0" u="none" strike="noStrike" kern="1200" cap="none" spc="0" normalizeH="0" baseline="0" noProof="0" smtClean="0">
                <a:ln>
                  <a:noFill/>
                </a:ln>
                <a:solidFill>
                  <a:srgbClr val="002060"/>
                </a:solidFill>
                <a:effectLst/>
                <a:uLnTx/>
                <a:uFillTx/>
                <a:latin typeface="Century Gothic" panose="020B0502020202020204" pitchFamily="34" charset="0"/>
                <a:ea typeface="+mn-ea"/>
                <a:cs typeface="+mn-cs"/>
              </a:rPr>
              <a:t>if or when </a:t>
            </a:r>
            <a:r>
              <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attendance becomes a </a:t>
            </a:r>
            <a:r>
              <a:rPr kumimoji="0" lang="en-GB" sz="1400" b="0" i="0" u="none" strike="noStrike" kern="1200" cap="none" spc="0" normalizeH="0" baseline="0" noProof="0" dirty="0" smtClean="0">
                <a:ln>
                  <a:noFill/>
                </a:ln>
                <a:solidFill>
                  <a:srgbClr val="002060"/>
                </a:solidFill>
                <a:effectLst/>
                <a:uLnTx/>
                <a:uFillTx/>
                <a:latin typeface="Century Gothic" panose="020B0502020202020204" pitchFamily="34" charset="0"/>
                <a:ea typeface="+mn-ea"/>
                <a:cs typeface="+mn-cs"/>
              </a:rPr>
              <a:t>persistent problem.</a:t>
            </a:r>
            <a:endParaRPr kumimoji="0" lang="en-GB" sz="14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775700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277</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PowerPoint Presentation</vt:lpstr>
    </vt:vector>
  </TitlesOfParts>
  <Company>C2k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Reid</dc:creator>
  <cp:lastModifiedBy>J Reid</cp:lastModifiedBy>
  <cp:revision>1</cp:revision>
  <dcterms:created xsi:type="dcterms:W3CDTF">2022-10-07T11:28:34Z</dcterms:created>
  <dcterms:modified xsi:type="dcterms:W3CDTF">2022-10-07T11:28:38Z</dcterms:modified>
</cp:coreProperties>
</file>